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0" r:id="rId6"/>
    <p:sldId id="268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4627" autoAdjust="0"/>
  </p:normalViewPr>
  <p:slideViewPr>
    <p:cSldViewPr snapToGrid="0" snapToObjects="1">
      <p:cViewPr varScale="1">
        <p:scale>
          <a:sx n="96" d="100"/>
          <a:sy n="96" d="100"/>
        </p:scale>
        <p:origin x="-7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FA6E2-35D9-0246-A39C-2A1338CB222E}" type="datetimeFigureOut">
              <a:rPr lang="en-US" smtClean="0"/>
              <a:t>10/11/12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05DC9-EAA4-724D-8247-66E6839170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connections do you have to bias in your everyday life?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5DC9-EAA4-724D-8247-66E6839170B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influence did this</a:t>
            </a:r>
            <a:r>
              <a:rPr lang="en-US" baseline="0" dirty="0" smtClean="0"/>
              <a:t> “propagation of faith” have on the rest of the world?  Give me examples of the opinions and behaviors it helped to shape.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5DC9-EAA4-724D-8247-66E6839170B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do you feel about a government forcing an opinion on its people?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5DC9-EAA4-724D-8247-66E6839170B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5DC9-EAA4-724D-8247-66E6839170B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anyone tell me what the</a:t>
            </a:r>
            <a:r>
              <a:rPr lang="en-US" baseline="0" dirty="0" smtClean="0"/>
              <a:t> meaning behind these posters?  What kind of thoughts and feelings are evoked from these campaigns?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5DC9-EAA4-724D-8247-66E6839170B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5DC9-EAA4-724D-8247-66E6839170B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sort of impact do</a:t>
            </a:r>
            <a:r>
              <a:rPr lang="en-US" baseline="0" dirty="0" smtClean="0"/>
              <a:t> Anti-Smoking campaigns have on the economy?  Is this the kind of message a government should support?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5DC9-EAA4-724D-8247-66E6839170B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412637-5E14-EB45-B3B7-5F4A36E3037F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869031-C231-0B47-9086-557263D41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l9aqZk4kFU&amp;feature=autoplay&amp;list=PLN5SDJrIJQSFYBDuf5e9xxo6go47wMnKJ&amp;playnext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oqMVpcbhpq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zWB4dLYChM&amp;feature=BFa&amp;list=PLN5SDJrIJQSFYBDuf5e9xxo6go47wMnKJ" TargetMode="External"/><Relationship Id="rId4" Type="http://schemas.openxmlformats.org/officeDocument/2006/relationships/hyperlink" Target="http://www.youtube.com/watch?v=iys1BWUf-Nc&amp;feature=BFa&amp;list=PLN5SDJrIJQSFYBDuf5e9xxo6go47wMnKJ" TargetMode="External"/><Relationship Id="rId5" Type="http://schemas.openxmlformats.org/officeDocument/2006/relationships/hyperlink" Target="http://www.youtube.com/watch?v=Nj70XqOxptU&amp;feature=BFa&amp;list=PLN5SDJrIJQSFYBDuf5e9xxo6go47wMnKJ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idea: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propaganda—its role; its influence?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Entertainment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http://www.youtube.com/watch?v=tl9aqZk4kFU&amp;feature=autoplay&amp;list=PLN5SDJrIJQSFYBDuf5e9xxo6go47wMnKJ&amp;playnext=1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Propaganda?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I. </a:t>
            </a:r>
            <a:r>
              <a:rPr lang="en-US" dirty="0" smtClean="0"/>
              <a:t>Heavily debated!</a:t>
            </a:r>
          </a:p>
          <a:p>
            <a:pPr>
              <a:buNone/>
            </a:pPr>
            <a:r>
              <a:rPr lang="en-US" b="1" dirty="0" smtClean="0"/>
              <a:t>II. </a:t>
            </a:r>
            <a:r>
              <a:rPr lang="en-US" dirty="0" smtClean="0"/>
              <a:t>Propaganda is:</a:t>
            </a:r>
            <a:endParaRPr lang="en-US" dirty="0" smtClean="0"/>
          </a:p>
          <a:p>
            <a:pPr lvl="1"/>
            <a:r>
              <a:rPr lang="en-US" dirty="0" smtClean="0"/>
              <a:t>biased information designed to shape public opinion and behavior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I. </a:t>
            </a:r>
            <a:r>
              <a:rPr lang="en-US" dirty="0" smtClean="0"/>
              <a:t>Latin derivative</a:t>
            </a:r>
          </a:p>
          <a:p>
            <a:pPr lvl="1"/>
            <a:r>
              <a:rPr lang="en-US" i="1" dirty="0" smtClean="0"/>
              <a:t>Propagation</a:t>
            </a:r>
            <a:r>
              <a:rPr lang="en-US" dirty="0" smtClean="0"/>
              <a:t>:  reproduction of plants and/or animals</a:t>
            </a:r>
          </a:p>
          <a:p>
            <a:pPr>
              <a:buNone/>
            </a:pPr>
            <a:r>
              <a:rPr lang="en-US" b="1" dirty="0" smtClean="0"/>
              <a:t>II.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Century:  new meaning</a:t>
            </a:r>
          </a:p>
          <a:p>
            <a:pPr lvl="1"/>
            <a:r>
              <a:rPr lang="en-US" dirty="0" smtClean="0"/>
              <a:t>Catholic Church Papacy—the “Sacred Congregation of the Propagation of Faith”</a:t>
            </a:r>
          </a:p>
          <a:p>
            <a:pPr lvl="2"/>
            <a:r>
              <a:rPr lang="en-US" dirty="0" smtClean="0"/>
              <a:t>Battle Protestantism with Catholicism</a:t>
            </a:r>
          </a:p>
          <a:p>
            <a:pPr lvl="1"/>
            <a:r>
              <a:rPr lang="en-US" dirty="0" smtClean="0"/>
              <a:t>Shape opinions and behaviors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III.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and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More prominence—political realm</a:t>
            </a:r>
          </a:p>
          <a:p>
            <a:pPr lvl="1"/>
            <a:r>
              <a:rPr lang="en-US" dirty="0" smtClean="0"/>
              <a:t>Tool for social control</a:t>
            </a:r>
          </a:p>
          <a:p>
            <a:pPr lvl="2"/>
            <a:r>
              <a:rPr lang="en-US" dirty="0" smtClean="0"/>
              <a:t>Replaced strict censorship</a:t>
            </a:r>
          </a:p>
          <a:p>
            <a:pPr lvl="2"/>
            <a:r>
              <a:rPr lang="en-US" dirty="0" smtClean="0"/>
              <a:t>Government “news”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03569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IV. </a:t>
            </a:r>
            <a:r>
              <a:rPr lang="en-US" dirty="0" smtClean="0"/>
              <a:t>WWI and WWII</a:t>
            </a:r>
          </a:p>
          <a:p>
            <a:pPr lvl="1"/>
            <a:r>
              <a:rPr lang="en-US" dirty="0" smtClean="0"/>
              <a:t>Surge!</a:t>
            </a:r>
          </a:p>
          <a:p>
            <a:pPr lvl="1"/>
            <a:r>
              <a:rPr lang="en-US" dirty="0" smtClean="0"/>
              <a:t>All world powers employed writers, artists, and filmmakers to create methods of mobilization</a:t>
            </a:r>
          </a:p>
          <a:p>
            <a:pPr lvl="2"/>
            <a:r>
              <a:rPr lang="en-US" dirty="0" smtClean="0"/>
              <a:t>Lies, manipulation, and falsehood</a:t>
            </a:r>
          </a:p>
          <a:p>
            <a:pPr lvl="2"/>
            <a:r>
              <a:rPr lang="en-US" dirty="0" smtClean="0"/>
              <a:t>Slaves of the government</a:t>
            </a:r>
          </a:p>
          <a:p>
            <a:pPr lvl="2"/>
            <a:r>
              <a:rPr lang="en-US" dirty="0" smtClean="0"/>
              <a:t>Marketplace of ideas</a:t>
            </a:r>
          </a:p>
          <a:p>
            <a:pPr lvl="1"/>
            <a:r>
              <a:rPr lang="en-US" dirty="0" smtClean="0"/>
              <a:t>“Propaganda is a truly terrible weapon in the hands of the expert.”</a:t>
            </a:r>
            <a:r>
              <a:rPr lang="en-US" dirty="0" smtClean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00003" y="5635897"/>
            <a:ext cx="8153400" cy="7742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6755" y="5521973"/>
            <a:ext cx="184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-Adolf Hitler</a:t>
            </a:r>
            <a:endParaRPr lang="en-US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an-of-original-poster-1939-300p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13" y="812235"/>
            <a:ext cx="3810000" cy="5702301"/>
          </a:xfrm>
          <a:prstGeom prst="rect">
            <a:avLst/>
          </a:prstGeom>
        </p:spPr>
      </p:pic>
      <p:pic>
        <p:nvPicPr>
          <p:cNvPr id="5" name="Picture 4" descr="us_propaganda-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2152" y="812235"/>
            <a:ext cx="4356558" cy="570230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what does Propaganda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I. </a:t>
            </a:r>
            <a:r>
              <a:rPr lang="en-US" dirty="0" smtClean="0"/>
              <a:t>5 basic components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Simplifies complicated issues or ideologies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Is always biased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Is geared toward achieving a particular goal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Uses symbols:</a:t>
            </a:r>
          </a:p>
          <a:p>
            <a:pPr marL="1154430" lvl="2" indent="-514350"/>
            <a:r>
              <a:rPr lang="en-US" dirty="0" smtClean="0"/>
              <a:t>Music</a:t>
            </a:r>
          </a:p>
          <a:p>
            <a:pPr marL="1154430" lvl="2" indent="-514350"/>
            <a:r>
              <a:rPr lang="en-US" dirty="0" smtClean="0"/>
              <a:t>Written</a:t>
            </a:r>
          </a:p>
          <a:p>
            <a:pPr marL="1154430" lvl="2" indent="-514350"/>
            <a:r>
              <a:rPr lang="en-US" dirty="0" smtClean="0"/>
              <a:t>Visual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Plays upon human emotion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Disney Cartoon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http://www.youtube.com/watch?v=oqMVpcbhpqw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I. </a:t>
            </a:r>
            <a:r>
              <a:rPr lang="en-US" dirty="0" smtClean="0"/>
              <a:t>Common Uses:</a:t>
            </a:r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Education—Government sponsored</a:t>
            </a:r>
          </a:p>
          <a:p>
            <a:pPr lvl="2"/>
            <a:r>
              <a:rPr lang="en-US" dirty="0" smtClean="0">
                <a:hlinkClick r:id="rId3"/>
              </a:rPr>
              <a:t>http://www.youtube.com/watch?v=5zWB4dLYChM&amp;feature=BFa&amp;list=PLN5SDJrIJQSFYBDuf5e9xxo6go47wMnKJ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Political Ads</a:t>
            </a:r>
          </a:p>
          <a:p>
            <a:pPr lvl="2"/>
            <a:r>
              <a:rPr lang="en-US" dirty="0" smtClean="0"/>
              <a:t>Obama:  </a:t>
            </a:r>
            <a:r>
              <a:rPr lang="en-US" dirty="0" smtClean="0">
                <a:hlinkClick r:id="rId4"/>
              </a:rPr>
              <a:t>http://www.youtube.com/watch?v=iys1BWUf-Nc&amp;feature=BFa&amp;list=PLN5SDJrIJQSFYBDuf5e9xxo6go47wMnKJ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Romney:  </a:t>
            </a:r>
            <a:r>
              <a:rPr lang="en-US" dirty="0" smtClean="0">
                <a:hlinkClick r:id="rId5"/>
              </a:rPr>
              <a:t>http://www.youtube.com/watch?v=Nj70XqOxptU&amp;feature=BFa&amp;list=PLN5SDJrIJQSFYBDuf5e9xxo6go47wMnKJ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11">
      <a:dk1>
        <a:sysClr val="windowText" lastClr="000000"/>
      </a:dk1>
      <a:lt1>
        <a:sysClr val="window" lastClr="FFFFFF"/>
      </a:lt1>
      <a:dk2>
        <a:srgbClr val="96979B"/>
      </a:dk2>
      <a:lt2>
        <a:srgbClr val="000000"/>
      </a:lt2>
      <a:accent1>
        <a:srgbClr val="A31608"/>
      </a:accent1>
      <a:accent2>
        <a:srgbClr val="00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280AF7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1256</TotalTime>
  <Words>425</Words>
  <Application>Microsoft Macintosh PowerPoint</Application>
  <PresentationFormat>On-screen Show (4:3)</PresentationFormat>
  <Paragraphs>65</Paragraphs>
  <Slides>10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BIG idea:  </vt:lpstr>
      <vt:lpstr>What is Propaganda?</vt:lpstr>
      <vt:lpstr>HISTORY</vt:lpstr>
      <vt:lpstr>HISTORY</vt:lpstr>
      <vt:lpstr>HISTORY</vt:lpstr>
      <vt:lpstr>Slide 6</vt:lpstr>
      <vt:lpstr>So, what does Propaganda look like?</vt:lpstr>
      <vt:lpstr>WWII Disney Cartoon</vt:lpstr>
      <vt:lpstr>Propaganda Today</vt:lpstr>
      <vt:lpstr>One Last Thought</vt:lpstr>
    </vt:vector>
  </TitlesOfParts>
  <Company>Mizzou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idea:  </dc:title>
  <dc:creator>Ben Niewoehner</dc:creator>
  <cp:lastModifiedBy>Ben Niewoehner</cp:lastModifiedBy>
  <cp:revision>6</cp:revision>
  <dcterms:created xsi:type="dcterms:W3CDTF">2012-10-11T01:40:17Z</dcterms:created>
  <dcterms:modified xsi:type="dcterms:W3CDTF">2012-10-11T06:40:59Z</dcterms:modified>
</cp:coreProperties>
</file>