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Override PartName="/ppt/slideLayouts/slideLayout16.xml" ContentType="application/vnd.openxmlformats-officedocument.presentationml.slideLayout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1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12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1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13.xml" ContentType="application/vnd.openxmlformats-officedocument.presentationml.slideLayout+xml"/>
  <Default Extension="gif" ContentType="image/gif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720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91" d="100"/>
          <a:sy n="91" d="100"/>
        </p:scale>
        <p:origin x="-84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Relationship Id="rId3" Type="http://schemas.openxmlformats.org/officeDocument/2006/relationships/image" Target="../media/image8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Relationship Id="rId3" Type="http://schemas.openxmlformats.org/officeDocument/2006/relationships/image" Target="../media/image6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TitleSlid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6813A-A463-D54A-B8DD-702C862CFD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492375"/>
            <a:ext cx="6762749" cy="1470025"/>
          </a:xfrm>
        </p:spPr>
        <p:txBody>
          <a:bodyPr/>
          <a:lstStyle>
            <a:lvl1pPr algn="r">
              <a:defRPr sz="4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1" y="3966882"/>
            <a:ext cx="6762749" cy="1752600"/>
          </a:xfrm>
        </p:spPr>
        <p:txBody>
          <a:bodyPr>
            <a:normAutofit/>
          </a:bodyPr>
          <a:lstStyle>
            <a:lvl1pPr marL="0" indent="0" algn="r">
              <a:spcBef>
                <a:spcPts val="60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CDF13-31E1-BE4B-B333-B2A18079E5CE}" type="datetimeFigureOut">
              <a:rPr lang="en-US" smtClean="0"/>
              <a:pPr/>
              <a:t>3/7/13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CDF13-31E1-BE4B-B333-B2A18079E5CE}" type="datetimeFigureOut">
              <a:rPr lang="en-US" smtClean="0"/>
              <a:pPr/>
              <a:t>3/7/13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6813A-A463-D54A-B8DD-702C862CFD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Capti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4" y="590550"/>
            <a:ext cx="365760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3023" y="739588"/>
            <a:ext cx="3657600" cy="530878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464" y="1816100"/>
            <a:ext cx="3657600" cy="38227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CDF13-31E1-BE4B-B333-B2A18079E5CE}" type="datetimeFigureOut">
              <a:rPr lang="en-US" smtClean="0"/>
              <a:pPr/>
              <a:t>3/7/13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6813A-A463-D54A-B8DD-702C862CFD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PictureCapti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8977" y="187452"/>
            <a:ext cx="853665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0" y="533400"/>
            <a:ext cx="4476750" cy="125253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124" y="1828800"/>
            <a:ext cx="4474539" cy="38100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6124" y="6288741"/>
            <a:ext cx="1887537" cy="365125"/>
          </a:xfrm>
        </p:spPr>
        <p:txBody>
          <a:bodyPr/>
          <a:lstStyle/>
          <a:p>
            <a:fld id="{4EDCDF13-31E1-BE4B-B333-B2A18079E5CE}" type="datetimeFigureOut">
              <a:rPr lang="en-US" smtClean="0"/>
              <a:pPr/>
              <a:t>3/7/13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67399" y="6288741"/>
            <a:ext cx="267596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6813A-A463-D54A-B8DD-702C862CFD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188253" y="179292"/>
            <a:ext cx="3281087" cy="6483096"/>
          </a:xfrm>
          <a:prstGeom prst="round1Rect">
            <a:avLst>
              <a:gd name="adj" fmla="val 17325"/>
            </a:avLst>
          </a:prstGeom>
          <a:blipFill dpi="0" rotWithShape="0">
            <a:blip r:embed="rId3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PictureCaption-Extra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0953" y="533400"/>
            <a:ext cx="3657600" cy="125253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596153" y="1600199"/>
            <a:ext cx="3657600" cy="3657601"/>
          </a:xfrm>
          <a:prstGeom prst="ellipse">
            <a:avLst/>
          </a:prstGeom>
          <a:blipFill dpi="0" rotWithShape="0">
            <a:blip r:embed="rId3" cstate="print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10412" y="1828800"/>
            <a:ext cx="3657600" cy="38100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000" y="6288741"/>
            <a:ext cx="1865125" cy="365125"/>
          </a:xfrm>
        </p:spPr>
        <p:txBody>
          <a:bodyPr/>
          <a:lstStyle/>
          <a:p>
            <a:fld id="{4EDCDF13-31E1-BE4B-B333-B2A18079E5CE}" type="datetimeFigureOut">
              <a:rPr lang="en-US" smtClean="0"/>
              <a:pPr/>
              <a:t>3/7/13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25813" y="6288741"/>
            <a:ext cx="521755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6813A-A463-D54A-B8DD-702C862CFD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PictureCaption-Extra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038" y="3778624"/>
            <a:ext cx="7560515" cy="110265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871584" y="762000"/>
            <a:ext cx="7427726" cy="2989730"/>
          </a:xfrm>
          <a:prstGeom prst="roundRect">
            <a:avLst>
              <a:gd name="adj" fmla="val 7476"/>
            </a:avLst>
          </a:prstGeom>
          <a:blipFill dpi="0" rotWithShape="0">
            <a:blip r:embed="rId3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8034" y="4827493"/>
            <a:ext cx="7559977" cy="1220881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000" y="6288741"/>
            <a:ext cx="1865125" cy="365125"/>
          </a:xfrm>
        </p:spPr>
        <p:txBody>
          <a:bodyPr/>
          <a:lstStyle/>
          <a:p>
            <a:fld id="{4EDCDF13-31E1-BE4B-B333-B2A18079E5CE}" type="datetimeFigureOut">
              <a:rPr lang="en-US" smtClean="0"/>
              <a:pPr/>
              <a:t>3/7/13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25813" y="6288741"/>
            <a:ext cx="521755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6813A-A463-D54A-B8DD-702C862CFD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CDF13-31E1-BE4B-B333-B2A18079E5CE}" type="datetimeFigureOut">
              <a:rPr lang="en-US" smtClean="0"/>
              <a:pPr/>
              <a:t>3/7/13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6813A-A463-D54A-B8DD-702C862CFD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28646" y="779463"/>
            <a:ext cx="1358153" cy="52689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9462" y="779464"/>
            <a:ext cx="6170613" cy="526891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CDF13-31E1-BE4B-B333-B2A18079E5CE}" type="datetimeFigureOut">
              <a:rPr lang="en-US" smtClean="0"/>
              <a:pPr/>
              <a:t>3/7/13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6813A-A463-D54A-B8DD-702C862CFD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CDF13-31E1-BE4B-B333-B2A18079E5CE}" type="datetimeFigureOut">
              <a:rPr lang="en-US" smtClean="0"/>
              <a:pPr/>
              <a:t>3/7/13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6813A-A463-D54A-B8DD-702C862CFD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SectionHead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591360"/>
            <a:ext cx="7583487" cy="1362075"/>
          </a:xfrm>
        </p:spPr>
        <p:txBody>
          <a:bodyPr anchor="b" anchorCtr="0">
            <a:noAutofit/>
          </a:bodyPr>
          <a:lstStyle>
            <a:lvl1pPr algn="l">
              <a:defRPr sz="4400" b="1" cap="none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3950354"/>
            <a:ext cx="7583487" cy="1500187"/>
          </a:xfrm>
        </p:spPr>
        <p:txBody>
          <a:bodyPr anchor="t" anchorCtr="0"/>
          <a:lstStyle>
            <a:lvl1pPr marL="0" indent="0" algn="l">
              <a:spcBef>
                <a:spcPts val="600"/>
              </a:spcBef>
              <a:buNone/>
              <a:defRPr sz="20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CDF13-31E1-BE4B-B333-B2A18079E5CE}" type="datetimeFigureOut">
              <a:rPr lang="en-US" smtClean="0"/>
              <a:pPr/>
              <a:t>3/7/13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6813A-A463-D54A-B8DD-702C862CFD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8541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CDF13-31E1-BE4B-B333-B2A18079E5CE}" type="datetimeFigureOut">
              <a:rPr lang="en-US" smtClean="0"/>
              <a:pPr/>
              <a:t>3/7/13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6813A-A463-D54A-B8DD-702C862CFD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381000"/>
            <a:ext cx="7583487" cy="104438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438835"/>
            <a:ext cx="3657600" cy="789828"/>
          </a:xfrm>
        </p:spPr>
        <p:txBody>
          <a:bodyPr anchor="b">
            <a:noAutofit/>
          </a:bodyPr>
          <a:lstStyle>
            <a:lvl1pPr marL="0" indent="0" algn="ctr">
              <a:lnSpc>
                <a:spcPts val="3000"/>
              </a:lnSpc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3" y="2362199"/>
            <a:ext cx="3657600" cy="36861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5350" y="1438835"/>
            <a:ext cx="3657600" cy="789828"/>
          </a:xfrm>
        </p:spPr>
        <p:txBody>
          <a:bodyPr anchor="b">
            <a:noAutofit/>
          </a:bodyPr>
          <a:lstStyle>
            <a:lvl1pPr marL="0" indent="0" algn="ctr">
              <a:lnSpc>
                <a:spcPts val="3000"/>
              </a:lnSpc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5350" y="2362199"/>
            <a:ext cx="3657600" cy="36861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CDF13-31E1-BE4B-B333-B2A18079E5CE}" type="datetimeFigureOut">
              <a:rPr lang="en-US" smtClean="0"/>
              <a:pPr/>
              <a:t>3/7/13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6813A-A463-D54A-B8DD-702C862CFD01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874059" y="2286000"/>
            <a:ext cx="3563003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815840" y="2286000"/>
            <a:ext cx="356616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874059" y="2286000"/>
            <a:ext cx="3563003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815840" y="2286000"/>
            <a:ext cx="356616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28801"/>
            <a:ext cx="7585076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CDF13-31E1-BE4B-B333-B2A18079E5CE}" type="datetimeFigureOut">
              <a:rPr lang="en-US" smtClean="0"/>
              <a:pPr/>
              <a:t>3/7/13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6813A-A463-D54A-B8DD-702C862CFD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779462" y="3991816"/>
            <a:ext cx="7585076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095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CDF13-31E1-BE4B-B333-B2A18079E5CE}" type="datetimeFigureOut">
              <a:rPr lang="en-US" smtClean="0"/>
              <a:pPr/>
              <a:t>3/7/13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6813A-A463-D54A-B8DD-702C862CFD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471095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779462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CDF13-31E1-BE4B-B333-B2A18079E5CE}" type="datetimeFigureOut">
              <a:rPr lang="en-US" smtClean="0"/>
              <a:pPr/>
              <a:t>3/7/13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6813A-A463-D54A-B8DD-702C862CFD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half" idx="14"/>
          </p:nvPr>
        </p:nvSpPr>
        <p:spPr>
          <a:xfrm>
            <a:off x="77946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3" name="Content Placeholder 2"/>
          <p:cNvSpPr>
            <a:spLocks noGrp="1"/>
          </p:cNvSpPr>
          <p:nvPr>
            <p:ph sz="half" idx="15"/>
          </p:nvPr>
        </p:nvSpPr>
        <p:spPr>
          <a:xfrm>
            <a:off x="77946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4" name="Content Placeholder 2"/>
          <p:cNvSpPr>
            <a:spLocks noGrp="1"/>
          </p:cNvSpPr>
          <p:nvPr>
            <p:ph sz="half" idx="1"/>
          </p:nvPr>
        </p:nvSpPr>
        <p:spPr>
          <a:xfrm>
            <a:off x="471095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5" name="Content Placeholder 2"/>
          <p:cNvSpPr>
            <a:spLocks noGrp="1"/>
          </p:cNvSpPr>
          <p:nvPr>
            <p:ph sz="half" idx="13"/>
          </p:nvPr>
        </p:nvSpPr>
        <p:spPr>
          <a:xfrm>
            <a:off x="471095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CDF13-31E1-BE4B-B333-B2A18079E5CE}" type="datetimeFigureOut">
              <a:rPr lang="en-US" smtClean="0"/>
              <a:pPr/>
              <a:t>3/7/13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6813A-A463-D54A-B8DD-702C862CFD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 Diagonal Corner Rectangle 7"/>
          <p:cNvSpPr/>
          <p:nvPr/>
        </p:nvSpPr>
        <p:spPr>
          <a:xfrm>
            <a:off x="189707" y="189707"/>
            <a:ext cx="8764587" cy="6478587"/>
          </a:xfrm>
          <a:prstGeom prst="round2DiagRect">
            <a:avLst>
              <a:gd name="adj1" fmla="val 9416"/>
              <a:gd name="adj2" fmla="val 0"/>
            </a:avLst>
          </a:prstGeom>
          <a:gradFill>
            <a:gsLst>
              <a:gs pos="17000">
                <a:schemeClr val="bg2"/>
              </a:gs>
              <a:gs pos="100000">
                <a:schemeClr val="tx2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3" y="381000"/>
            <a:ext cx="7583487" cy="104438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828800"/>
            <a:ext cx="7583487" cy="42089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1000" y="6288741"/>
            <a:ext cx="188753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4EDCDF13-31E1-BE4B-B333-B2A18079E5CE}" type="datetimeFigureOut">
              <a:rPr lang="en-US" smtClean="0"/>
              <a:pPr/>
              <a:t>3/7/13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4615" y="6288741"/>
            <a:ext cx="52387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4411" y="219635"/>
            <a:ext cx="493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1606813A-A463-D54A-B8DD-702C862CFD0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  <p:sldLayoutId id="2147483732" r:id="rId12"/>
    <p:sldLayoutId id="2147483733" r:id="rId13"/>
    <p:sldLayoutId id="2147483734" r:id="rId14"/>
    <p:sldLayoutId id="2147483735" r:id="rId15"/>
    <p:sldLayoutId id="2147483736" r:id="rId16"/>
  </p:sldLayoutIdLst>
  <p:txStyles>
    <p:titleStyle>
      <a:lvl1pPr algn="l" defTabSz="914400" rtl="0" eaLnBrk="1" latinLnBrk="0" hangingPunct="1">
        <a:spcBef>
          <a:spcPct val="0"/>
        </a:spcBef>
        <a:buNone/>
        <a:defRPr sz="38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82575" indent="-282575" algn="l" defTabSz="914400" rtl="0" eaLnBrk="1" latinLnBrk="0" hangingPunct="1">
        <a:spcBef>
          <a:spcPts val="2000"/>
        </a:spcBef>
        <a:buFont typeface="Wingdings 2" pitchFamily="18" charset="2"/>
        <a:buChar char=""/>
        <a:defRPr sz="2200" kern="1200">
          <a:solidFill>
            <a:schemeClr val="bg1"/>
          </a:solidFill>
          <a:latin typeface="+mn-lt"/>
          <a:ea typeface="+mn-ea"/>
          <a:cs typeface="+mn-cs"/>
        </a:defRPr>
      </a:lvl1pPr>
      <a:lvl2pPr marL="577850" indent="-295275" algn="l" defTabSz="914400" rtl="0" eaLnBrk="1" latinLnBrk="0" hangingPunct="1">
        <a:spcBef>
          <a:spcPts val="600"/>
        </a:spcBef>
        <a:buFont typeface="Wingdings 2" pitchFamily="18" charset="2"/>
        <a:buChar char=""/>
        <a:defRPr sz="2000" kern="1200">
          <a:solidFill>
            <a:schemeClr val="bg1"/>
          </a:solidFill>
          <a:latin typeface="+mn-lt"/>
          <a:ea typeface="+mn-ea"/>
          <a:cs typeface="+mn-cs"/>
        </a:defRPr>
      </a:lvl2pPr>
      <a:lvl3pPr marL="860425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3pPr>
      <a:lvl4pPr marL="1143000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1425575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9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jpe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Bill of Rights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 descr="http://t0.gstatic.com/images?q=tbn:ANd9GcR2w2cyiYiZUCZ3NsL2jFfK5kmRMhREHSeXoDq5WVbfU213UaAe7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7556" y="2492375"/>
            <a:ext cx="3084409" cy="2514600"/>
          </a:xfrm>
          <a:prstGeom prst="rect">
            <a:avLst/>
          </a:prstGeom>
          <a:noFill/>
        </p:spPr>
      </p:pic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</a:t>
            </a:r>
            <a:r>
              <a:rPr lang="en-US" baseline="30000" dirty="0" smtClean="0"/>
              <a:t>th</a:t>
            </a:r>
            <a:r>
              <a:rPr lang="en-US" dirty="0" smtClean="0"/>
              <a:t> Amendment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No cruel and unusual punishment</a:t>
            </a:r>
          </a:p>
          <a:p>
            <a:r>
              <a:rPr lang="en-US" sz="3200" dirty="0" smtClean="0"/>
              <a:t>Bail must fit the crime </a:t>
            </a:r>
          </a:p>
          <a:p>
            <a:pPr lvl="1"/>
            <a:r>
              <a:rPr lang="en-US" sz="2800" dirty="0" smtClean="0"/>
              <a:t>Bail - the money that defendants promise to pay the court if they do not appear in court at the proper time.</a:t>
            </a:r>
            <a:r>
              <a:rPr lang="en-US" sz="2800" dirty="0" smtClean="0"/>
              <a:t> </a:t>
            </a:r>
          </a:p>
          <a:p>
            <a:pPr lvl="1"/>
            <a:endParaRPr lang="en-US" sz="2400" dirty="0" smtClean="0"/>
          </a:p>
        </p:txBody>
      </p:sp>
      <p:pic>
        <p:nvPicPr>
          <p:cNvPr id="5" name="Picture 2" descr="http://t2.gstatic.com/images?q=tbn:ANd9GcTnVKy24wlLuxlUeQVB47f6LPqqB7x55t7pboKetDrPJTLwZ-1j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85318" y="200695"/>
            <a:ext cx="2446603" cy="1628105"/>
          </a:xfrm>
          <a:prstGeom prst="rect">
            <a:avLst/>
          </a:prstGeom>
          <a:noFill/>
        </p:spPr>
      </p:pic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9</a:t>
            </a:r>
            <a:r>
              <a:rPr lang="en-US" baseline="30000" dirty="0" smtClean="0"/>
              <a:t>th</a:t>
            </a:r>
            <a:r>
              <a:rPr lang="en-US" dirty="0" smtClean="0"/>
              <a:t> Amendment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The rights listed on the Constitution are not the only rights citizens have</a:t>
            </a:r>
          </a:p>
          <a:p>
            <a:r>
              <a:rPr lang="en-US" sz="3200" dirty="0" smtClean="0"/>
              <a:t>This allows Congress and courts to recognize other basic rights of citizens</a:t>
            </a:r>
          </a:p>
          <a:p>
            <a:pPr lvl="1"/>
            <a:r>
              <a:rPr lang="en-US" sz="2800" dirty="0" smtClean="0"/>
              <a:t>Example: Everyone has the right to education</a:t>
            </a:r>
          </a:p>
          <a:p>
            <a:pPr lvl="1"/>
            <a:endParaRPr lang="en-US" sz="2400" dirty="0" smtClean="0"/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10</a:t>
            </a:r>
            <a:r>
              <a:rPr lang="en-US" baseline="30000" dirty="0" smtClean="0"/>
              <a:t>th</a:t>
            </a:r>
            <a:r>
              <a:rPr lang="en-US" dirty="0" smtClean="0"/>
              <a:t> Amendment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State governments can make laws regarding the things not covered in the Constitution.</a:t>
            </a:r>
          </a:p>
          <a:p>
            <a:pPr lvl="1"/>
            <a:r>
              <a:rPr lang="en-US" sz="2800" dirty="0" smtClean="0"/>
              <a:t>Keeps balance between Federal and State governments</a:t>
            </a:r>
          </a:p>
          <a:p>
            <a:pPr lvl="1"/>
            <a:endParaRPr lang="en-US" sz="2400" dirty="0" smtClean="0"/>
          </a:p>
        </p:txBody>
      </p:sp>
      <p:pic>
        <p:nvPicPr>
          <p:cNvPr id="5" name="Picture 2" descr="http://www.tulanelink.com/tulanelink/balance2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74548" y="4038600"/>
            <a:ext cx="3074051" cy="22479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Bill of Rights?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459" dirty="0" smtClean="0"/>
              <a:t>First 10 Amendments of the Constitution</a:t>
            </a:r>
          </a:p>
          <a:p>
            <a:pPr lvl="1"/>
            <a:r>
              <a:rPr lang="en-US" sz="3027" dirty="0" smtClean="0"/>
              <a:t>There are 27 Amendments in all but only the first 10 are called the Bill of Rights </a:t>
            </a:r>
          </a:p>
          <a:p>
            <a:r>
              <a:rPr lang="en-US" sz="3459" dirty="0" smtClean="0"/>
              <a:t>Protects basic rights of American </a:t>
            </a:r>
            <a:r>
              <a:rPr lang="en-US" sz="3459" dirty="0" smtClean="0"/>
              <a:t>citizens</a:t>
            </a:r>
            <a:endParaRPr lang="en-US" sz="3459" dirty="0" smtClean="0"/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Amendment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Freedom of RAPPS</a:t>
            </a:r>
          </a:p>
          <a:p>
            <a:pPr lvl="1"/>
            <a:r>
              <a:rPr lang="en-US" sz="3000" u="sng" dirty="0" smtClean="0"/>
              <a:t>R</a:t>
            </a:r>
            <a:r>
              <a:rPr lang="en-US" sz="3000" dirty="0" smtClean="0"/>
              <a:t> – Religion</a:t>
            </a:r>
          </a:p>
          <a:p>
            <a:pPr lvl="1"/>
            <a:r>
              <a:rPr lang="en-US" sz="3000" u="sng" dirty="0" smtClean="0"/>
              <a:t>A</a:t>
            </a:r>
            <a:r>
              <a:rPr lang="en-US" sz="3000" dirty="0" smtClean="0"/>
              <a:t> – Assembly</a:t>
            </a:r>
          </a:p>
          <a:p>
            <a:pPr lvl="1"/>
            <a:r>
              <a:rPr lang="en-US" sz="3000" u="sng" dirty="0" smtClean="0"/>
              <a:t>P</a:t>
            </a:r>
            <a:r>
              <a:rPr lang="en-US" sz="3000" dirty="0" smtClean="0"/>
              <a:t> – Press</a:t>
            </a:r>
          </a:p>
          <a:p>
            <a:pPr lvl="1"/>
            <a:r>
              <a:rPr lang="en-US" sz="3000" u="sng" dirty="0" smtClean="0"/>
              <a:t>P</a:t>
            </a:r>
            <a:r>
              <a:rPr lang="en-US" sz="3000" dirty="0" smtClean="0"/>
              <a:t> – Petition</a:t>
            </a:r>
          </a:p>
          <a:p>
            <a:pPr lvl="1"/>
            <a:r>
              <a:rPr lang="en-US" sz="3000" u="sng" dirty="0" smtClean="0"/>
              <a:t>S</a:t>
            </a:r>
            <a:r>
              <a:rPr lang="en-US" sz="3000" dirty="0" smtClean="0"/>
              <a:t> - Speech</a:t>
            </a:r>
            <a:endParaRPr lang="en-US" sz="3000" u="sng" dirty="0" smtClean="0"/>
          </a:p>
        </p:txBody>
      </p:sp>
      <p:pic>
        <p:nvPicPr>
          <p:cNvPr id="6" name="Picture 2" descr="http://t3.gstatic.com/images?q=tbn:ANd9GcTqF9if8ZjRRQ1OND_T0onQYeZVRhtUhgK_w42Nfwf1S335f1Y2_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45407" y="2524679"/>
            <a:ext cx="4017543" cy="3063964"/>
          </a:xfrm>
          <a:prstGeom prst="rect">
            <a:avLst/>
          </a:prstGeom>
          <a:noFill/>
        </p:spPr>
      </p:pic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Amendment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Freedom to bear and keep arms</a:t>
            </a:r>
            <a:endParaRPr lang="en-US" sz="3000" u="sng" dirty="0" smtClean="0"/>
          </a:p>
        </p:txBody>
      </p:sp>
      <p:pic>
        <p:nvPicPr>
          <p:cNvPr id="5" name="Picture 2" descr="http://t2.gstatic.com/images?q=tbn:ANd9GcQx9qldIQts3JJn4Gpy9sBAUP1tm7J1w_UIt1eaaa9Cgo0MEQm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40407" y="2514600"/>
            <a:ext cx="3243417" cy="3962400"/>
          </a:xfrm>
          <a:prstGeom prst="rect">
            <a:avLst/>
          </a:prstGeom>
          <a:noFill/>
        </p:spPr>
      </p:pic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Amendment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Americans cannot be forced to house or feed soldiers </a:t>
            </a:r>
            <a:endParaRPr lang="en-US" sz="3000" u="sng" dirty="0" smtClean="0"/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</a:t>
            </a:r>
            <a:r>
              <a:rPr lang="en-US" baseline="30000" dirty="0" smtClean="0"/>
              <a:t>th</a:t>
            </a:r>
            <a:r>
              <a:rPr lang="en-US" dirty="0" smtClean="0"/>
              <a:t> Amendment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dirty="0" smtClean="0"/>
              <a:t>Freedom from unreasonable search and seizures</a:t>
            </a:r>
          </a:p>
          <a:p>
            <a:r>
              <a:rPr lang="en-US" sz="3000" dirty="0" smtClean="0"/>
              <a:t>Before authorities can search someone’s property they must first have a search warrant</a:t>
            </a:r>
          </a:p>
          <a:p>
            <a:pPr lvl="1"/>
            <a:r>
              <a:rPr lang="en-US" sz="2800" dirty="0" smtClean="0"/>
              <a:t>Search warrant – an order permitting the authorities to look through someone’s property</a:t>
            </a:r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</a:t>
            </a:r>
            <a:r>
              <a:rPr lang="en-US" baseline="30000" dirty="0" smtClean="0"/>
              <a:t>th</a:t>
            </a:r>
            <a:r>
              <a:rPr lang="en-US" dirty="0" smtClean="0"/>
              <a:t> Amendment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Right to due process of law, freedom from self-incrimination, and double jeopardy</a:t>
            </a:r>
          </a:p>
          <a:p>
            <a:pPr lvl="1"/>
            <a:r>
              <a:rPr lang="en-US" sz="2800" dirty="0" smtClean="0"/>
              <a:t>Due process – fair application of the law</a:t>
            </a:r>
          </a:p>
          <a:p>
            <a:pPr lvl="1"/>
            <a:r>
              <a:rPr lang="en-US" sz="2800" dirty="0" smtClean="0"/>
              <a:t>Self-incrimination – being forced to testify against yourself</a:t>
            </a:r>
          </a:p>
          <a:p>
            <a:pPr lvl="1"/>
            <a:r>
              <a:rPr lang="en-US" sz="2800" dirty="0" smtClean="0"/>
              <a:t>Double jeopardy – can’t be tried for the same crime twice</a:t>
            </a:r>
          </a:p>
        </p:txBody>
      </p:sp>
      <p:pic>
        <p:nvPicPr>
          <p:cNvPr id="5" name="Picture 2" descr="http://t2.gstatic.com/images?q=tbn:ANd9GcTPz0c4MrYqdk5Idqnz1Kdni13ncG54TDHWzd2GQre7D7-6IoWbp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14918" y="300314"/>
            <a:ext cx="2040606" cy="1528486"/>
          </a:xfrm>
          <a:prstGeom prst="rect">
            <a:avLst/>
          </a:prstGeom>
          <a:noFill/>
        </p:spPr>
      </p:pic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6</a:t>
            </a:r>
            <a:r>
              <a:rPr lang="en-US" baseline="30000" dirty="0" smtClean="0"/>
              <a:t>th</a:t>
            </a:r>
            <a:r>
              <a:rPr lang="en-US" dirty="0" smtClean="0"/>
              <a:t> Amendment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 smtClean="0"/>
              <a:t>Right to a speedy and public trial by jury</a:t>
            </a:r>
          </a:p>
          <a:p>
            <a:pPr lvl="1"/>
            <a:r>
              <a:rPr lang="en-US" sz="2800" dirty="0" smtClean="0"/>
              <a:t>The accused person has a right to know the charges against them</a:t>
            </a:r>
          </a:p>
          <a:p>
            <a:pPr lvl="1"/>
            <a:r>
              <a:rPr lang="en-US" sz="2800" dirty="0" smtClean="0"/>
              <a:t>The accused person can hear and question witnesses</a:t>
            </a:r>
          </a:p>
          <a:p>
            <a:pPr lvl="1"/>
            <a:r>
              <a:rPr lang="en-US" sz="2800" dirty="0" smtClean="0"/>
              <a:t>The accused person has the right to an attorney (if they can’t afford one, the government provides one)</a:t>
            </a:r>
          </a:p>
          <a:p>
            <a:pPr lvl="1"/>
            <a:endParaRPr lang="en-US" sz="2400" dirty="0" smtClean="0"/>
          </a:p>
        </p:txBody>
      </p:sp>
      <p:pic>
        <p:nvPicPr>
          <p:cNvPr id="5" name="Picture 4" descr="http://t1.gstatic.com/images?q=tbn:ANd9GcRe-CvsTNJc8X-YouUTSprR8zzgp39xupDq1xeLqkQNyvm6WqBU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61172" y="161925"/>
            <a:ext cx="2743200" cy="1666875"/>
          </a:xfrm>
          <a:prstGeom prst="rect">
            <a:avLst/>
          </a:prstGeom>
          <a:noFill/>
        </p:spPr>
      </p:pic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7</a:t>
            </a:r>
            <a:r>
              <a:rPr lang="en-US" baseline="30000" dirty="0" smtClean="0"/>
              <a:t>th</a:t>
            </a:r>
            <a:r>
              <a:rPr lang="en-US" dirty="0" smtClean="0"/>
              <a:t> Amendment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Right to a trial by jury in civil cases </a:t>
            </a:r>
          </a:p>
          <a:p>
            <a:pPr lvl="1"/>
            <a:endParaRPr lang="en-US" sz="2400" dirty="0" smtClean="0"/>
          </a:p>
        </p:txBody>
      </p:sp>
      <p:pic>
        <p:nvPicPr>
          <p:cNvPr id="5" name="Picture 4" descr="http://t2.gstatic.com/images?q=tbn:ANd9GcT4jHZEDptLjjEXENyTBqRixJHGyIY1t83zo0jMenXGILCKmcWV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88577" y="2743200"/>
            <a:ext cx="5359400" cy="3445329"/>
          </a:xfrm>
          <a:prstGeom prst="rect">
            <a:avLst/>
          </a:prstGeom>
          <a:noFill/>
        </p:spPr>
      </p:pic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theme/theme1.xml><?xml version="1.0" encoding="utf-8"?>
<a:theme xmlns:a="http://schemas.openxmlformats.org/drawingml/2006/main" name="Revolution">
  <a:themeElements>
    <a:clrScheme name="Revolution">
      <a:dk1>
        <a:sysClr val="windowText" lastClr="000000"/>
      </a:dk1>
      <a:lt1>
        <a:sysClr val="window" lastClr="FFFFFF"/>
      </a:lt1>
      <a:dk2>
        <a:srgbClr val="1B3861"/>
      </a:dk2>
      <a:lt2>
        <a:srgbClr val="38ABED"/>
      </a:lt2>
      <a:accent1>
        <a:srgbClr val="0C5986"/>
      </a:accent1>
      <a:accent2>
        <a:srgbClr val="DDF53D"/>
      </a:accent2>
      <a:accent3>
        <a:srgbClr val="508709"/>
      </a:accent3>
      <a:accent4>
        <a:srgbClr val="BF5E00"/>
      </a:accent4>
      <a:accent5>
        <a:srgbClr val="9C0001"/>
      </a:accent5>
      <a:accent6>
        <a:srgbClr val="660075"/>
      </a:accent6>
      <a:hlink>
        <a:srgbClr val="ABF24D"/>
      </a:hlink>
      <a:folHlink>
        <a:srgbClr val="A0E7FB"/>
      </a:folHlink>
    </a:clrScheme>
    <a:fontScheme name="Revolution">
      <a:majorFont>
        <a:latin typeface="Trebuchet MS"/>
        <a:ea typeface=""/>
        <a:cs typeface=""/>
        <a:font script="Jpan" typeface="ＭＳ ゴシック"/>
      </a:majorFont>
      <a:minorFont>
        <a:latin typeface="Trebuchet MS"/>
        <a:ea typeface=""/>
        <a:cs typeface=""/>
        <a:font script="Jpan" typeface="ＭＳ ゴシック"/>
      </a:minorFont>
    </a:fontScheme>
    <a:fmtScheme name="Revolution">
      <a: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0800000">
              <a:srgbClr val="808080">
                <a:alpha val="75000"/>
              </a:srgbClr>
            </a:innerShdw>
          </a:effectLst>
        </a:effectStyle>
        <a:effectStyle>
          <a:effectLst>
            <a:innerShdw blurRad="50800" dist="25400" dir="13500000">
              <a:srgbClr val="808080">
                <a:alpha val="75000"/>
              </a:srgbClr>
            </a:innerShdw>
            <a:outerShdw blurRad="63500" dist="50800" dir="5400000" algn="br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1400000"/>
            </a:lightRig>
          </a:scene3d>
          <a:sp3d contourW="12700" prstMaterial="softmetal">
            <a:bevelT w="63500" h="254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Revolution.thmx</Template>
  <TotalTime>15869</TotalTime>
  <Words>316</Words>
  <Application>Microsoft Macintosh PowerPoint</Application>
  <PresentationFormat>On-screen Show (4:3)</PresentationFormat>
  <Paragraphs>43</Paragraphs>
  <Slides>12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Revolution</vt:lpstr>
      <vt:lpstr>The Bill of Rights</vt:lpstr>
      <vt:lpstr>What is the Bill of Rights?</vt:lpstr>
      <vt:lpstr>1st Amendment</vt:lpstr>
      <vt:lpstr>2nd Amendment</vt:lpstr>
      <vt:lpstr>3rd Amendment</vt:lpstr>
      <vt:lpstr>4th Amendment</vt:lpstr>
      <vt:lpstr>5th Amendment</vt:lpstr>
      <vt:lpstr>6th Amendment</vt:lpstr>
      <vt:lpstr>7th Amendment</vt:lpstr>
      <vt:lpstr>8th Amendment</vt:lpstr>
      <vt:lpstr>9th Amendment</vt:lpstr>
      <vt:lpstr>10th Amendment</vt:lpstr>
    </vt:vector>
  </TitlesOfParts>
  <Company>Mizzou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Bill of Rights</dc:title>
  <dc:creator>Erin Wolfe</dc:creator>
  <cp:lastModifiedBy>Ben Niewoehner</cp:lastModifiedBy>
  <cp:revision>3</cp:revision>
  <dcterms:created xsi:type="dcterms:W3CDTF">2013-03-08T04:35:41Z</dcterms:created>
  <dcterms:modified xsi:type="dcterms:W3CDTF">2013-03-19T02:21:19Z</dcterms:modified>
</cp:coreProperties>
</file>